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305" r:id="rId21"/>
    <p:sldId id="281" r:id="rId22"/>
    <p:sldId id="306" r:id="rId23"/>
    <p:sldId id="307" r:id="rId24"/>
    <p:sldId id="308" r:id="rId25"/>
    <p:sldId id="309" r:id="rId26"/>
    <p:sldId id="282" r:id="rId27"/>
    <p:sldId id="283" r:id="rId28"/>
    <p:sldId id="288" r:id="rId29"/>
    <p:sldId id="289" r:id="rId30"/>
    <p:sldId id="290" r:id="rId31"/>
    <p:sldId id="310" r:id="rId32"/>
    <p:sldId id="312" r:id="rId33"/>
    <p:sldId id="311" r:id="rId34"/>
    <p:sldId id="284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300" r:id="rId43"/>
    <p:sldId id="297" r:id="rId44"/>
    <p:sldId id="298" r:id="rId45"/>
    <p:sldId id="299" r:id="rId46"/>
    <p:sldId id="301" r:id="rId47"/>
    <p:sldId id="303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5F8688F-871D-4CB4-94DE-7F7E4CAF2282}">
          <p14:sldIdLst>
            <p14:sldId id="256"/>
          </p14:sldIdLst>
        </p14:section>
        <p14:section name="Introduction" id="{DA9E4B37-41AA-41FC-9424-C1EF3B0BF7BD}">
          <p14:sldIdLst>
            <p14:sldId id="257"/>
            <p14:sldId id="259"/>
          </p14:sldIdLst>
        </p14:section>
        <p14:section name="Data Wrangling" id="{C4B7E817-0818-447D-B372-E16255B77CD6}">
          <p14:sldIdLst>
            <p14:sldId id="260"/>
            <p14:sldId id="261"/>
            <p14:sldId id="263"/>
            <p14:sldId id="262"/>
          </p14:sldIdLst>
        </p14:section>
        <p14:section name="EDA" id="{B52786F3-DF7A-401F-A896-6CCF9595E3BB}">
          <p14:sldIdLst>
            <p14:sldId id="264"/>
            <p14:sldId id="268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305"/>
            <p14:sldId id="281"/>
            <p14:sldId id="306"/>
            <p14:sldId id="307"/>
            <p14:sldId id="308"/>
            <p14:sldId id="309"/>
            <p14:sldId id="282"/>
            <p14:sldId id="283"/>
          </p14:sldIdLst>
        </p14:section>
        <p14:section name="Relationship: SAT &amp; ACT Participation" id="{655AEB11-E367-4501-9120-46C5EEAFB941}">
          <p14:sldIdLst>
            <p14:sldId id="288"/>
            <p14:sldId id="289"/>
            <p14:sldId id="290"/>
            <p14:sldId id="310"/>
            <p14:sldId id="312"/>
            <p14:sldId id="311"/>
          </p14:sldIdLst>
        </p14:section>
        <p14:section name="Impact of Change" id="{0B784379-6D22-4954-AA62-2E1B1C52711E}">
          <p14:sldIdLst>
            <p14:sldId id="284"/>
            <p14:sldId id="286"/>
            <p14:sldId id="287"/>
          </p14:sldIdLst>
        </p14:section>
        <p14:section name="States to Watch" id="{911744A4-5EB2-4F5C-BAAB-323DCFEC71BB}">
          <p14:sldIdLst>
            <p14:sldId id="292"/>
            <p14:sldId id="293"/>
            <p14:sldId id="294"/>
            <p14:sldId id="295"/>
            <p14:sldId id="296"/>
          </p14:sldIdLst>
        </p14:section>
        <p14:section name="Recommendations to College Board" id="{73721D74-0B00-4772-9713-AA3678CCDBF5}">
          <p14:sldIdLst>
            <p14:sldId id="300"/>
            <p14:sldId id="297"/>
            <p14:sldId id="298"/>
          </p14:sldIdLst>
        </p14:section>
        <p14:section name="Conclusion and Takeaways" id="{492DB17C-CCE5-4D36-9C24-83A5957E46F3}">
          <p14:sldIdLst>
            <p14:sldId id="299"/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C06B-3771-4C22-956D-DFCBC1A5FD5D}" type="datetimeFigureOut">
              <a:rPr lang="en-SG" smtClean="0"/>
              <a:t>24/5/2019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05982-9D66-42F9-89E7-BCD8357CDB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8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gereadiness.collegeboard.org/about/scores/benchmarks" TargetMode="External"/><Relationship Id="rId2" Type="http://schemas.openxmlformats.org/officeDocument/2006/relationships/hyperlink" Target="https://www.act.org/content/dam/act/unsecured/documents/pdfs/R1670-college-readiness-benchmarks-2017-11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week.org/ew/articles/2018/10/31/sat-scores-rise-as-number-of-test-taker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cagotribune.com/news/ct-illinois-chooses-sat-met-20160211-story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shingtonpost.com/education/2018/10/23/sat-reclaims-title-most-widely-used-college-admission-te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icagotribune.com/news/ct-illinois-chooses-sat-met-20160211-story.html" TargetMode="External"/><Relationship Id="rId13" Type="http://schemas.openxmlformats.org/officeDocument/2006/relationships/hyperlink" Target="https://fascinatingmaps.com/top-500-universities-by-us-state/" TargetMode="External"/><Relationship Id="rId3" Type="http://schemas.openxmlformats.org/officeDocument/2006/relationships/hyperlink" Target="https://collegereadiness.collegeboard.org/pdf/test-specifications-redesigned-sat-1.pdf" TargetMode="External"/><Relationship Id="rId7" Type="http://schemas.openxmlformats.org/officeDocument/2006/relationships/hyperlink" Target="https://www.edweek.org/ew/section/multimedia/states-require-students-take-sat-or-act.html" TargetMode="External"/><Relationship Id="rId12" Type="http://schemas.openxmlformats.org/officeDocument/2006/relationships/hyperlink" Target="https://www.edweek.org/ew/articles/2018/10/31/sat-scores-rise-as-number-of-test-takers.html" TargetMode="External"/><Relationship Id="rId2" Type="http://schemas.openxmlformats.org/officeDocument/2006/relationships/hyperlink" Target="https://www.businessinsider.com/the-sat-is-changing-its-format-in-2016-and-will-be-easier-2015-6/?IR=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prepscholar.com/average-sat-scores-by-state-most-recent" TargetMode="External"/><Relationship Id="rId11" Type="http://schemas.openxmlformats.org/officeDocument/2006/relationships/hyperlink" Target="https://www.act.org/content/dam/act/secured/documents/cccr2018/National-CCCR-2018.pdf" TargetMode="External"/><Relationship Id="rId5" Type="http://schemas.openxmlformats.org/officeDocument/2006/relationships/hyperlink" Target="https://collegereadiness.collegeboard.org/about/scores/benchmarks" TargetMode="External"/><Relationship Id="rId10" Type="http://schemas.openxmlformats.org/officeDocument/2006/relationships/hyperlink" Target="https://www.edweek.org/ew/articles/2018/10/17/math-scores-slide-to-a-20-year-low.html" TargetMode="External"/><Relationship Id="rId4" Type="http://schemas.openxmlformats.org/officeDocument/2006/relationships/hyperlink" Target="https://www.act.org/content/dam/act/unsecured/documents/pdfs/R1670-college-readiness-benchmarks-2017-11.pdf" TargetMode="External"/><Relationship Id="rId9" Type="http://schemas.openxmlformats.org/officeDocument/2006/relationships/hyperlink" Target="https://www.washingtonpost.com/education/2018/10/23/sat-reclaims-title-most-widely-used-college-admission-tes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8D5A-003D-4D28-BC18-58E0EDC3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811162"/>
          </a:xfrm>
        </p:spPr>
        <p:txBody>
          <a:bodyPr anchor="t" anchorCtr="0">
            <a:normAutofit fontScale="90000"/>
          </a:bodyPr>
          <a:lstStyle/>
          <a:p>
            <a:r>
              <a:rPr lang="en-SG" dirty="0"/>
              <a:t>DSI 8 –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BF741-3858-462B-A9DC-A42FD3404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496962"/>
            <a:ext cx="6400800" cy="4294239"/>
          </a:xfrm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chemeClr val="tx1"/>
                </a:solidFill>
              </a:rPr>
              <a:t>EDA and Data Wrangling for</a:t>
            </a:r>
          </a:p>
          <a:p>
            <a:r>
              <a:rPr lang="en-SG" dirty="0">
                <a:solidFill>
                  <a:schemeClr val="tx1"/>
                </a:solidFill>
              </a:rPr>
              <a:t>SAT and ACT scores, 2017 - 2018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By Group 3: </a:t>
            </a:r>
          </a:p>
          <a:p>
            <a:r>
              <a:rPr lang="en-SG" dirty="0"/>
              <a:t>Justin Tan, Chang Chu Hua, Alfred Tang</a:t>
            </a:r>
          </a:p>
          <a:p>
            <a:r>
              <a:rPr lang="en-SG" dirty="0"/>
              <a:t>DSI 8, General Assembly</a:t>
            </a:r>
          </a:p>
          <a:p>
            <a:r>
              <a:rPr lang="en-SG" dirty="0"/>
              <a:t>23 May 2019</a:t>
            </a:r>
          </a:p>
        </p:txBody>
      </p:sp>
    </p:spTree>
    <p:extLst>
      <p:ext uri="{BB962C8B-B14F-4D97-AF65-F5344CB8AC3E}">
        <p14:creationId xmlns:p14="http://schemas.microsoft.com/office/powerpoint/2010/main" val="47452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F4B538-A0A1-4F20-B341-B22F3191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193705"/>
            <a:ext cx="6625088" cy="6483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Mathematics</a:t>
            </a:r>
          </a:p>
        </p:txBody>
      </p:sp>
    </p:spTree>
    <p:extLst>
      <p:ext uri="{BB962C8B-B14F-4D97-AF65-F5344CB8AC3E}">
        <p14:creationId xmlns:p14="http://schemas.microsoft.com/office/powerpoint/2010/main" val="415827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ERW vs 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31EC7-748F-4A06-842B-6F719599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5" y="210468"/>
            <a:ext cx="6743280" cy="63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3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65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Total Mean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Composite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B6EA0-EE59-401A-9094-73658571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9" y="212325"/>
            <a:ext cx="6688010" cy="64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770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Math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Math</a:t>
            </a:r>
          </a:p>
          <a:p>
            <a:r>
              <a:rPr lang="en-SG" sz="32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E773-7E1D-4BFA-BA98-F3E3063F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9" y="734427"/>
            <a:ext cx="7658017" cy="4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2018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CDB0D-8423-4B59-AACA-22178DE9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0" y="579343"/>
            <a:ext cx="7649267" cy="5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&amp; ACT MATH 2017 vs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D162-1069-41CC-8A83-1043F851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12" y="1112807"/>
            <a:ext cx="4894775" cy="46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DD2E-6345-40B8-985F-F724A2B9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12" y="1099048"/>
            <a:ext cx="4894776" cy="46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4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7BB19-C387-4F74-BEC1-60B00A08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40" y="1334219"/>
            <a:ext cx="5245621" cy="45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SG" sz="3200" dirty="0"/>
              <a:t>SAT format changed in 2016</a:t>
            </a:r>
          </a:p>
          <a:p>
            <a:endParaRPr lang="en-SG" sz="3200" dirty="0"/>
          </a:p>
          <a:p>
            <a:r>
              <a:rPr lang="en-SG" sz="3200" dirty="0"/>
              <a:t>Now there are 2 years of data to compare, post-change</a:t>
            </a:r>
          </a:p>
          <a:p>
            <a:endParaRPr lang="en-SG" sz="3200" dirty="0"/>
          </a:p>
          <a:p>
            <a:r>
              <a:rPr lang="en-SG" sz="3200" dirty="0"/>
              <a:t>Task: Analyse data and present findings to College Board staff</a:t>
            </a:r>
          </a:p>
        </p:txBody>
      </p:sp>
    </p:spTree>
    <p:extLst>
      <p:ext uri="{BB962C8B-B14F-4D97-AF65-F5344CB8AC3E}">
        <p14:creationId xmlns:p14="http://schemas.microsoft.com/office/powerpoint/2010/main" val="242233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</a:t>
            </a:r>
            <a:r>
              <a:rPr lang="en-SG" dirty="0" err="1"/>
              <a:t>PArticipation</a:t>
            </a:r>
            <a:endParaRPr lang="en-SG" dirty="0"/>
          </a:p>
        </p:txBody>
      </p:sp>
      <p:pic>
        <p:nvPicPr>
          <p:cNvPr id="2050" name="Picture 2" descr="https://lh6.googleusercontent.com/PP9OWrRmzktz6H7oBFT_XLYCwyPoIFPMKbXlJRnH_wYtqo2GekJD9F9EhgWZzIIBakX_Ny7e5iooTzWBzgp4o7qBPAWFxvmV8zpWCfrQZPDtxorKNx1YUxYPn1rn3HIgvkum4DQ5">
            <a:extLst>
              <a:ext uri="{FF2B5EF4-FFF2-40B4-BE49-F238E27FC236}">
                <a16:creationId xmlns:a16="http://schemas.microsoft.com/office/drawing/2014/main" id="{21137F6D-8348-44BE-8759-2DF12848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1" y="1211923"/>
            <a:ext cx="57340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86B45-20BE-4287-AA69-C3E14E2C3D68}"/>
              </a:ext>
            </a:extLst>
          </p:cNvPr>
          <p:cNvSpPr txBox="1"/>
          <p:nvPr/>
        </p:nvSpPr>
        <p:spPr>
          <a:xfrm>
            <a:off x="6964392" y="1305464"/>
            <a:ext cx="3910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Correlation is flattening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This suggests the change in SAT test structure is normalising results</a:t>
            </a:r>
          </a:p>
        </p:txBody>
      </p:sp>
    </p:spTree>
    <p:extLst>
      <p:ext uri="{BB962C8B-B14F-4D97-AF65-F5344CB8AC3E}">
        <p14:creationId xmlns:p14="http://schemas.microsoft.com/office/powerpoint/2010/main" val="255441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E5F02-D935-4886-A104-98ECE83E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5" y="1334220"/>
            <a:ext cx="5274127" cy="456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BAF36-52C5-4F7E-9727-A8A9237A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54" y="1334220"/>
            <a:ext cx="5093378" cy="45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4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3074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1CB4055E-908A-41F4-BC30-B8B4009D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56" y="1123349"/>
            <a:ext cx="7016688" cy="54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8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/>
          </a:bodyPr>
          <a:lstStyle/>
          <a:p>
            <a:r>
              <a:rPr lang="en-SG" dirty="0"/>
              <a:t>SAT Participation vs top US </a:t>
            </a:r>
            <a:r>
              <a:rPr lang="en-SG" dirty="0" err="1"/>
              <a:t>Unis</a:t>
            </a:r>
            <a:endParaRPr lang="en-SG" dirty="0"/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921A61C2-5DD5-4E1F-AB09-D48728C5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5036" r="49917" b="48159"/>
          <a:stretch/>
        </p:blipFill>
        <p:spPr bwMode="auto">
          <a:xfrm>
            <a:off x="695864" y="1281586"/>
            <a:ext cx="3467819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0E2DBA71-1D22-47C2-9B84-4E7F5B236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9" t="5036" r="659" b="48159"/>
          <a:stretch/>
        </p:blipFill>
        <p:spPr bwMode="auto">
          <a:xfrm>
            <a:off x="695864" y="4000742"/>
            <a:ext cx="3467820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A0E5D-390B-463E-AEDA-55EEF8D135D0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24346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5122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CCDAF9B4-5718-4031-A317-C1CA5722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/>
          <a:stretch/>
        </p:blipFill>
        <p:spPr bwMode="auto">
          <a:xfrm>
            <a:off x="2546796" y="1288213"/>
            <a:ext cx="6188932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eLAYW0YZebWW8vC8xCB711_HbAL7wrLIvQpdEZEYVRQo9m-ZyAWKn5v7Pnn2bCR9gYcZnmPpr7X5Pc6A7_3dpYTtJ-KIfhbyVWdeRQ0cyZOSz8LHaqd_ngZkXDEyB94sYX0U6SUN">
            <a:extLst>
              <a:ext uri="{FF2B5EF4-FFF2-40B4-BE49-F238E27FC236}">
                <a16:creationId xmlns:a16="http://schemas.microsoft.com/office/drawing/2014/main" id="{C3F6DAE8-FAD0-4C85-A613-45171908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6" y="3707445"/>
            <a:ext cx="6185558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1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88132EA2-9AB4-4BF8-BC5B-8E6152275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50179"/>
          <a:stretch/>
        </p:blipFill>
        <p:spPr bwMode="auto">
          <a:xfrm>
            <a:off x="623390" y="1329984"/>
            <a:ext cx="3494285" cy="26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D6050554-4582-47D4-9132-4B83E5481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t="9688"/>
          <a:stretch/>
        </p:blipFill>
        <p:spPr bwMode="auto">
          <a:xfrm>
            <a:off x="623390" y="4075392"/>
            <a:ext cx="3507949" cy="25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704DFB-C341-4C00-8B73-C780F3B7EBB1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088789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Benchmarks</a:t>
            </a:r>
            <a:endParaRPr lang="en-GB" dirty="0"/>
          </a:p>
          <a:p>
            <a:pPr lvl="1"/>
            <a:r>
              <a:rPr lang="en-GB" dirty="0"/>
              <a:t>Many states do not meet the </a:t>
            </a:r>
            <a:r>
              <a:rPr lang="en-GB" u="sng" dirty="0">
                <a:hlinkClick r:id="rId2"/>
              </a:rPr>
              <a:t>ACT benchmarks</a:t>
            </a:r>
            <a:r>
              <a:rPr lang="en-GB" dirty="0"/>
              <a:t> or </a:t>
            </a:r>
            <a:r>
              <a:rPr lang="en-GB" u="sng" dirty="0">
                <a:hlinkClick r:id="rId3"/>
              </a:rPr>
              <a:t>SAT Benchmarks</a:t>
            </a:r>
            <a:r>
              <a:rPr lang="en-GB" dirty="0"/>
              <a:t> for each test.</a:t>
            </a:r>
          </a:p>
          <a:p>
            <a:pPr lvl="1"/>
            <a:r>
              <a:rPr lang="en-GB" dirty="0"/>
              <a:t>Most state mean SAT Total scores are at or above the national mean.</a:t>
            </a:r>
          </a:p>
          <a:p>
            <a:pPr lvl="1"/>
            <a:r>
              <a:rPr lang="en-GB" dirty="0"/>
              <a:t>Approximately half of all ACT state mean composite scores are at or above the national benchmark.</a:t>
            </a:r>
          </a:p>
          <a:p>
            <a:pPr lvl="1"/>
            <a:r>
              <a:rPr lang="en-GB" dirty="0"/>
              <a:t>As participation levels increase, mean Total and Composite scores decrease.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92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Participation</a:t>
            </a:r>
            <a:endParaRPr lang="en-GB" dirty="0"/>
          </a:p>
          <a:p>
            <a:pPr lvl="1"/>
            <a:r>
              <a:rPr lang="en-GB" dirty="0"/>
              <a:t>Numerous states have full participation in the ACTs and SATs.</a:t>
            </a:r>
          </a:p>
          <a:p>
            <a:pPr lvl="1"/>
            <a:r>
              <a:rPr lang="en-GB" dirty="0"/>
              <a:t>More "normal" results are included where all students participate in the tests, thus lowering the state averages</a:t>
            </a:r>
          </a:p>
          <a:p>
            <a:pPr lvl="1"/>
            <a:r>
              <a:rPr lang="en-GB" dirty="0"/>
              <a:t>Most states with high mean scores have low participation rates.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00487"/>
            <a:ext cx="9379939" cy="15070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896199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It could be a justifiable comparison because:</a:t>
            </a:r>
          </a:p>
          <a:p>
            <a:pPr lvl="1"/>
            <a:r>
              <a:rPr lang="en-GB" dirty="0"/>
              <a:t>Same kind of metric </a:t>
            </a:r>
          </a:p>
          <a:p>
            <a:pPr lvl="2"/>
            <a:r>
              <a:rPr lang="en-GB" dirty="0"/>
              <a:t>Participation for test used in college admissions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Exactly the same scale (0.00 to 1.00)</a:t>
            </a:r>
          </a:p>
          <a:p>
            <a:pPr lvl="2"/>
            <a:r>
              <a:rPr lang="en-GB" dirty="0"/>
              <a:t>It is possible to establish a reasonably accurate correlation value.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9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35834"/>
            <a:ext cx="8534400" cy="4169434"/>
          </a:xfrm>
        </p:spPr>
        <p:txBody>
          <a:bodyPr>
            <a:normAutofit/>
          </a:bodyPr>
          <a:lstStyle/>
          <a:p>
            <a:r>
              <a:rPr lang="en-GB" dirty="0"/>
              <a:t>However, without additional data, further issues can crop up.</a:t>
            </a:r>
          </a:p>
          <a:p>
            <a:endParaRPr lang="en-GB" dirty="0"/>
          </a:p>
          <a:p>
            <a:r>
              <a:rPr lang="en-GB" dirty="0"/>
              <a:t>Issues:</a:t>
            </a:r>
          </a:p>
          <a:p>
            <a:pPr lvl="1"/>
            <a:r>
              <a:rPr lang="en-GB" dirty="0"/>
              <a:t>They are not entirely independent variables.</a:t>
            </a:r>
          </a:p>
          <a:p>
            <a:pPr lvl="2"/>
            <a:r>
              <a:rPr lang="en-GB" dirty="0"/>
              <a:t>Test participation rules and incentives vary across the states</a:t>
            </a:r>
          </a:p>
          <a:p>
            <a:pPr lvl="2"/>
            <a:r>
              <a:rPr lang="en-GB" dirty="0"/>
              <a:t>Geography influences test participation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Each is a major exam that can be used for college admission</a:t>
            </a:r>
          </a:p>
          <a:p>
            <a:pPr lvl="2"/>
            <a:r>
              <a:rPr lang="en-GB" dirty="0"/>
              <a:t>Taking one test likely means not taking the other</a:t>
            </a:r>
          </a:p>
          <a:p>
            <a:pPr lvl="2"/>
            <a:r>
              <a:rPr lang="en-GB" dirty="0"/>
              <a:t>SATs are more recognised for university admissions worldwide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918C80-FBC7-47D7-B51B-5B11FA14463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7707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In which states are participation rates increasing after re-design of SAT?</a:t>
            </a:r>
          </a:p>
          <a:p>
            <a:endParaRPr lang="en-SG" sz="3200" dirty="0"/>
          </a:p>
          <a:p>
            <a:r>
              <a:rPr lang="en-SG" sz="3200" dirty="0"/>
              <a:t>Are more students achieving the benchmark scores after the re-design?</a:t>
            </a:r>
          </a:p>
        </p:txBody>
      </p:sp>
    </p:spTree>
    <p:extLst>
      <p:ext uri="{BB962C8B-B14F-4D97-AF65-F5344CB8AC3E}">
        <p14:creationId xmlns:p14="http://schemas.microsoft.com/office/powerpoint/2010/main" val="334383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621366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Issues (Cont’d):</a:t>
            </a:r>
          </a:p>
          <a:p>
            <a:pPr lvl="1"/>
            <a:r>
              <a:rPr lang="en-GB" dirty="0"/>
              <a:t>Populations of each state are not reflected alongside participation data.</a:t>
            </a:r>
          </a:p>
          <a:p>
            <a:pPr lvl="2"/>
            <a:r>
              <a:rPr lang="en-GB" dirty="0"/>
              <a:t>Some states, such as Florida, have high populations (147,058 students). </a:t>
            </a:r>
          </a:p>
          <a:p>
            <a:pPr lvl="2"/>
            <a:r>
              <a:rPr lang="en-GB" dirty="0"/>
              <a:t>High population more likely to drastically lower mean scores than for a less populous state </a:t>
            </a:r>
          </a:p>
          <a:p>
            <a:pPr lvl="3"/>
            <a:r>
              <a:rPr lang="en-GB" dirty="0"/>
              <a:t>147,058 students in Florida vs. 14,834 students in Rhode Island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SAT and ACT participation have a strong negative correlation with each other (approx. -0.8)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9DBC5-8ECD-486A-ABA7-75C8ADC521C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8050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202" name="Picture 10" descr="https://lh6.googleusercontent.com/gLWGAvaOPR59q_-lzOnWyZDUIfLbVlWgdS6ZdrYn9g9iVQh6BsTY_0q_3y3cvB6whzH13_KMXMsREeQqzu-am0kedurHeBnU1sshVpATDQw8m9BA16AhtNpohYe64U3YJvDecOCkxWA">
            <a:extLst>
              <a:ext uri="{FF2B5EF4-FFF2-40B4-BE49-F238E27FC236}">
                <a16:creationId xmlns:a16="http://schemas.microsoft.com/office/drawing/2014/main" id="{2C674C4B-2794-4180-AB91-B327F0AC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40" y="1516891"/>
            <a:ext cx="8164121" cy="43030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F6B555-80E3-4950-ABEA-21015091DB24}"/>
              </a:ext>
            </a:extLst>
          </p:cNvPr>
          <p:cNvSpPr/>
          <p:nvPr/>
        </p:nvSpPr>
        <p:spPr>
          <a:xfrm>
            <a:off x="1012091" y="6013437"/>
            <a:ext cx="1016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entury Gothic" panose="020B0502020202020204" pitchFamily="34" charset="0"/>
              </a:rPr>
              <a:t>Participation rates have no relation to absolute number of students taking/not taking test.</a:t>
            </a:r>
            <a:endParaRPr lang="en-GB" dirty="0"/>
          </a:p>
          <a:p>
            <a:br>
              <a:rPr lang="en-GB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799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198" name="Picture 6" descr="https://lh6.googleusercontent.com/GrHNl8chW04OA4JYd5XgstmEAzrYF3wcaYbcz97MdsNElyHNWkyOrbkabUzn_YWt9GRiGFjTIkRkKvgPSIigXY_vR2Uwc7d41Vp-ZBFvYWJ3WiuenvR1Mh7vxn_hDY1azmiAfPNI">
            <a:extLst>
              <a:ext uri="{FF2B5EF4-FFF2-40B4-BE49-F238E27FC236}">
                <a16:creationId xmlns:a16="http://schemas.microsoft.com/office/drawing/2014/main" id="{F3B1B138-70FB-4049-BA11-E7DE8EC91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6"/>
          <a:stretch/>
        </p:blipFill>
        <p:spPr bwMode="auto">
          <a:xfrm>
            <a:off x="833738" y="1853801"/>
            <a:ext cx="4554653" cy="38273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2" descr="https://lh5.googleusercontent.com/VilotEDJV_GTeB9CHVQK1VMohA8KI342wtdu5UevG9SMeYwn4r3yI3HxNA2A_Z6xgHtecUWE4NuC-bV_7b7wlgZa33klATase2QMpMPSBTzJJmlaFLuvg5--4Vp37NP_gogdMH7e">
            <a:extLst>
              <a:ext uri="{FF2B5EF4-FFF2-40B4-BE49-F238E27FC236}">
                <a16:creationId xmlns:a16="http://schemas.microsoft.com/office/drawing/2014/main" id="{D022E3BE-BA03-4EAE-A93C-14D9AE1AA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/>
          <a:stretch/>
        </p:blipFill>
        <p:spPr bwMode="auto">
          <a:xfrm>
            <a:off x="6015485" y="1853801"/>
            <a:ext cx="5342777" cy="38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3B3486-FB3C-4EFC-B1AB-F675329829F9}"/>
              </a:ext>
            </a:extLst>
          </p:cNvPr>
          <p:cNvSpPr/>
          <p:nvPr/>
        </p:nvSpPr>
        <p:spPr>
          <a:xfrm>
            <a:off x="5871714" y="5888814"/>
            <a:ext cx="5636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https://www.edweek.org/ew/articles/2018/10/31/sat-scores-rise-as-number-of-test-takers.html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9F53C-A224-4211-8E6F-EF632A74A495}"/>
              </a:ext>
            </a:extLst>
          </p:cNvPr>
          <p:cNvSpPr/>
          <p:nvPr/>
        </p:nvSpPr>
        <p:spPr>
          <a:xfrm>
            <a:off x="9799608" y="1966583"/>
            <a:ext cx="1362974" cy="2982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0259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800"/>
            <a:ext cx="9425947" cy="1507067"/>
          </a:xfrm>
        </p:spPr>
        <p:txBody>
          <a:bodyPr/>
          <a:lstStyle/>
          <a:p>
            <a:r>
              <a:rPr lang="en-SG" dirty="0"/>
              <a:t>Relationship: SAT &amp; ACT 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A84AA9-468B-4A7C-A3F5-792401CD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300138"/>
            <a:ext cx="10334597" cy="3615267"/>
          </a:xfrm>
        </p:spPr>
        <p:txBody>
          <a:bodyPr/>
          <a:lstStyle/>
          <a:p>
            <a:r>
              <a:rPr lang="en-SG" dirty="0"/>
              <a:t>From participation rates, it is not immediately obvious how many students took either test for each state</a:t>
            </a:r>
          </a:p>
          <a:p>
            <a:endParaRPr lang="en-SG" dirty="0"/>
          </a:p>
          <a:p>
            <a:r>
              <a:rPr lang="en-SG" dirty="0"/>
              <a:t>Participation rates alone do not fully explain changes in mean scores</a:t>
            </a:r>
          </a:p>
          <a:p>
            <a:endParaRPr lang="en-SG" dirty="0"/>
          </a:p>
          <a:p>
            <a:r>
              <a:rPr lang="en-SG" dirty="0"/>
              <a:t>The number of students taking the test gives context to participation rates and changes in scores.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8825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6" y="0"/>
            <a:ext cx="10455252" cy="1029183"/>
          </a:xfrm>
        </p:spPr>
        <p:txBody>
          <a:bodyPr/>
          <a:lstStyle/>
          <a:p>
            <a:r>
              <a:rPr lang="en-SG" dirty="0"/>
              <a:t>Impact of Change: Participation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8760-E8C3-4395-90E3-CBDB3623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/>
          <a:stretch/>
        </p:blipFill>
        <p:spPr>
          <a:xfrm>
            <a:off x="1008294" y="985536"/>
            <a:ext cx="4512965" cy="5522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B555-1341-4C1E-A006-D29B0C80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12" y="985535"/>
            <a:ext cx="4749657" cy="5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88" y="85248"/>
            <a:ext cx="11301041" cy="974682"/>
          </a:xfrm>
        </p:spPr>
        <p:txBody>
          <a:bodyPr/>
          <a:lstStyle/>
          <a:p>
            <a:r>
              <a:rPr lang="en-SG" dirty="0"/>
              <a:t>Impact of Change: Mathematics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4ECD1-7A60-47BB-8C59-8AB04D99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9" y="1059930"/>
            <a:ext cx="4474352" cy="544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DBE8B-C510-499B-B6BA-45C37142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12" y="1059930"/>
            <a:ext cx="4523743" cy="54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2" y="238895"/>
            <a:ext cx="11332143" cy="930542"/>
          </a:xfrm>
        </p:spPr>
        <p:txBody>
          <a:bodyPr/>
          <a:lstStyle/>
          <a:p>
            <a:r>
              <a:rPr lang="en-SG" dirty="0"/>
              <a:t>Impact of Change: TOTAL and Composite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4205D-C2FB-4C9B-B164-5E021556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32" y="1219598"/>
            <a:ext cx="4422711" cy="5343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D2476-E7D4-420B-913B-9A925852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59" y="1251164"/>
            <a:ext cx="4367272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8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r>
              <a:rPr lang="en-GB" sz="3600" dirty="0"/>
              <a:t>Colorado</a:t>
            </a:r>
          </a:p>
          <a:p>
            <a:r>
              <a:rPr lang="en-GB" sz="3600" dirty="0"/>
              <a:t>Alaska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429172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pPr lvl="1"/>
            <a:r>
              <a:rPr lang="en-GB" sz="2000" dirty="0"/>
              <a:t>State government of Illinois made the </a:t>
            </a:r>
            <a:r>
              <a:rPr lang="en-GB" sz="2000" u="sng" dirty="0">
                <a:hlinkClick r:id="rId2"/>
              </a:rPr>
              <a:t>SATs compulsory and started phasing out the ACT in 2016</a:t>
            </a:r>
            <a:endParaRPr lang="en-GB" sz="2000" u="sng" dirty="0"/>
          </a:p>
          <a:p>
            <a:pPr lvl="1"/>
            <a:endParaRPr lang="en-GB" sz="2000" u="sng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Tested at taker’s convenience</a:t>
            </a:r>
          </a:p>
        </p:txBody>
      </p:sp>
    </p:spTree>
    <p:extLst>
      <p:ext uri="{BB962C8B-B14F-4D97-AF65-F5344CB8AC3E}">
        <p14:creationId xmlns:p14="http://schemas.microsoft.com/office/powerpoint/2010/main" val="345608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Colorado</a:t>
            </a:r>
          </a:p>
          <a:p>
            <a:pPr lvl="1"/>
            <a:r>
              <a:rPr lang="en-GB" dirty="0"/>
              <a:t>Similar to Illinois, the state of Colorado </a:t>
            </a:r>
            <a:r>
              <a:rPr lang="en-GB" u="sng" dirty="0">
                <a:hlinkClick r:id="rId2"/>
              </a:rPr>
              <a:t>signed a contract with the College Board to adopt and push the SAT in 2016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High convenience</a:t>
            </a:r>
          </a:p>
        </p:txBody>
      </p:sp>
    </p:spTree>
    <p:extLst>
      <p:ext uri="{BB962C8B-B14F-4D97-AF65-F5344CB8AC3E}">
        <p14:creationId xmlns:p14="http://schemas.microsoft.com/office/powerpoint/2010/main" val="415895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/>
              <a:t>Row counts not matching </a:t>
            </a:r>
          </a:p>
          <a:p>
            <a:pPr lvl="2"/>
            <a:r>
              <a:rPr lang="en-SG" sz="2400" dirty="0"/>
              <a:t>ACT 2017 National Composite</a:t>
            </a:r>
          </a:p>
          <a:p>
            <a:pPr lvl="2"/>
            <a:endParaRPr lang="en-SG" sz="2800" dirty="0"/>
          </a:p>
          <a:p>
            <a:pPr lvl="1"/>
            <a:r>
              <a:rPr lang="en-SG" sz="3000" dirty="0"/>
              <a:t>Typos</a:t>
            </a:r>
          </a:p>
          <a:p>
            <a:pPr lvl="2"/>
            <a:r>
              <a:rPr lang="en-SG" sz="2400" dirty="0"/>
              <a:t>SAT 2017 Maryland Math Score </a:t>
            </a:r>
            <a:r>
              <a:rPr lang="en-SG" sz="2400" dirty="0">
                <a:sym typeface="Wingdings" panose="05000000000000000000" pitchFamily="2" charset="2"/>
              </a:rPr>
              <a:t> 52 instead of 524</a:t>
            </a:r>
          </a:p>
        </p:txBody>
      </p:sp>
    </p:spTree>
    <p:extLst>
      <p:ext uri="{BB962C8B-B14F-4D97-AF65-F5344CB8AC3E}">
        <p14:creationId xmlns:p14="http://schemas.microsoft.com/office/powerpoint/2010/main" val="291395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Alaska</a:t>
            </a:r>
          </a:p>
          <a:p>
            <a:pPr lvl="1"/>
            <a:r>
              <a:rPr lang="en-GB" dirty="0"/>
              <a:t>Saw a large drop in ACT participation rates because the ACT was "losing ground" nationwide.</a:t>
            </a:r>
          </a:p>
          <a:p>
            <a:pPr lvl="1"/>
            <a:r>
              <a:rPr lang="en-SG" dirty="0"/>
              <a:t>Major geographical challenge: far away from top universities in USA</a:t>
            </a:r>
            <a:endParaRPr lang="en-GB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44956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Interesting observations:</a:t>
            </a:r>
          </a:p>
          <a:p>
            <a:pPr lvl="1"/>
            <a:r>
              <a:rPr lang="en-GB" dirty="0"/>
              <a:t>All 3 states saw sharp dips in ACT participation</a:t>
            </a:r>
          </a:p>
          <a:p>
            <a:pPr lvl="1"/>
            <a:r>
              <a:rPr lang="en-GB" dirty="0"/>
              <a:t>All 3 states saw the largest increases in mean scores for the ACTs</a:t>
            </a:r>
          </a:p>
          <a:p>
            <a:pPr lvl="1"/>
            <a:endParaRPr lang="en-GB" dirty="0"/>
          </a:p>
          <a:p>
            <a:r>
              <a:rPr lang="en-GB" dirty="0"/>
              <a:t>This supports the idea that, to an extent:</a:t>
            </a:r>
          </a:p>
          <a:p>
            <a:pPr lvl="1"/>
            <a:r>
              <a:rPr lang="en-GB" dirty="0"/>
              <a:t>Increased participation lowers overall means scores and </a:t>
            </a:r>
          </a:p>
          <a:p>
            <a:pPr lvl="1"/>
            <a:r>
              <a:rPr lang="en-GB" dirty="0"/>
              <a:t>Decreased participation raises overall mean scores</a:t>
            </a:r>
          </a:p>
        </p:txBody>
      </p:sp>
    </p:spTree>
    <p:extLst>
      <p:ext uri="{BB962C8B-B14F-4D97-AF65-F5344CB8AC3E}">
        <p14:creationId xmlns:p14="http://schemas.microsoft.com/office/powerpoint/2010/main" val="418827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Changes to SAT test structure have had a major impact on the US education system.</a:t>
            </a:r>
          </a:p>
          <a:p>
            <a:endParaRPr lang="en-GB" dirty="0"/>
          </a:p>
          <a:p>
            <a:r>
              <a:rPr lang="en-GB" dirty="0"/>
              <a:t>Whether it is positive and long-lasting is inconclusive for now.</a:t>
            </a:r>
          </a:p>
          <a:p>
            <a:pPr lvl="1"/>
            <a:r>
              <a:rPr lang="en-GB" dirty="0"/>
              <a:t>More samples are required for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01870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Recommendations to College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Continue reviewing how the new SAT format affects participation levels and test scores.</a:t>
            </a:r>
          </a:p>
          <a:p>
            <a:pPr lvl="1"/>
            <a:r>
              <a:rPr lang="en-GB" dirty="0"/>
              <a:t>More data required to make more conclusive analysis</a:t>
            </a:r>
          </a:p>
          <a:p>
            <a:pPr lvl="1"/>
            <a:r>
              <a:rPr lang="en-GB" dirty="0"/>
              <a:t>Factor in student populations (absolute numbers) in data to give context to participation levels</a:t>
            </a:r>
          </a:p>
          <a:p>
            <a:pPr lvl="1"/>
            <a:endParaRPr lang="en-GB" dirty="0"/>
          </a:p>
          <a:p>
            <a:r>
              <a:rPr lang="en-GB" dirty="0"/>
              <a:t>To ensure future dominance, ensure higher adoption of SAT now</a:t>
            </a:r>
          </a:p>
          <a:p>
            <a:pPr lvl="1"/>
            <a:r>
              <a:rPr lang="en-GB" dirty="0"/>
              <a:t>Obtain more government contracts for delivery of SAT exams</a:t>
            </a:r>
          </a:p>
        </p:txBody>
      </p:sp>
    </p:spTree>
    <p:extLst>
      <p:ext uri="{BB962C8B-B14F-4D97-AF65-F5344CB8AC3E}">
        <p14:creationId xmlns:p14="http://schemas.microsoft.com/office/powerpoint/2010/main" val="215739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One state to look out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4066591"/>
          </a:xfrm>
        </p:spPr>
        <p:txBody>
          <a:bodyPr anchor="t" anchorCtr="0">
            <a:normAutofit/>
          </a:bodyPr>
          <a:lstStyle/>
          <a:p>
            <a:r>
              <a:rPr lang="en-GB" sz="2800" dirty="0"/>
              <a:t>District of Columbia</a:t>
            </a:r>
          </a:p>
          <a:p>
            <a:pPr lvl="1"/>
            <a:r>
              <a:rPr lang="en-GB" dirty="0"/>
              <a:t>DC’s SAT participation rate saw a decrease with no perceptible corresponding increase in ACT participation rates.</a:t>
            </a:r>
          </a:p>
          <a:p>
            <a:r>
              <a:rPr lang="en-GB" dirty="0"/>
              <a:t>Possible that DC students may be taking alternative tests such as the ACT and PARCC.</a:t>
            </a:r>
          </a:p>
          <a:p>
            <a:r>
              <a:rPr lang="en-GB" dirty="0"/>
              <a:t>College Board could try negotiating with private colleges to offer more incentives to take SAT:</a:t>
            </a:r>
          </a:p>
          <a:p>
            <a:pPr lvl="1"/>
            <a:r>
              <a:rPr lang="en-GB" dirty="0"/>
              <a:t>More scholarship money</a:t>
            </a:r>
          </a:p>
          <a:p>
            <a:pPr lvl="1"/>
            <a:r>
              <a:rPr lang="en-GB" dirty="0"/>
              <a:t>Better perks</a:t>
            </a:r>
          </a:p>
          <a:p>
            <a:pPr lvl="1"/>
            <a:r>
              <a:rPr lang="en-GB" dirty="0"/>
              <a:t>Prestige</a:t>
            </a:r>
          </a:p>
        </p:txBody>
      </p:sp>
    </p:spTree>
    <p:extLst>
      <p:ext uri="{BB962C8B-B14F-4D97-AF65-F5344CB8AC3E}">
        <p14:creationId xmlns:p14="http://schemas.microsoft.com/office/powerpoint/2010/main" val="1882991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Data loses its meaning without context. </a:t>
            </a:r>
          </a:p>
          <a:p>
            <a:pPr lvl="1"/>
            <a:r>
              <a:rPr lang="en-GB" dirty="0"/>
              <a:t>Research can explain numbers, but numbers cannot tell a story by themselves.</a:t>
            </a:r>
          </a:p>
          <a:p>
            <a:r>
              <a:rPr lang="en-GB" dirty="0"/>
              <a:t>EDA helps you understand your data and what areas to research in order to make your analysis more accurate.</a:t>
            </a:r>
          </a:p>
          <a:p>
            <a:r>
              <a:rPr lang="en-GB" dirty="0"/>
              <a:t>The more similar the dependent variables of two datasets, the more equitable the comparison.</a:t>
            </a:r>
          </a:p>
          <a:p>
            <a:r>
              <a:rPr lang="en-GB" dirty="0"/>
              <a:t>Craft a good problem statement:</a:t>
            </a:r>
          </a:p>
          <a:p>
            <a:pPr lvl="1"/>
            <a:r>
              <a:rPr lang="en-GB" dirty="0"/>
              <a:t>Essential for effective and efficient execution of EDA.</a:t>
            </a:r>
          </a:p>
        </p:txBody>
      </p:sp>
    </p:spTree>
    <p:extLst>
      <p:ext uri="{BB962C8B-B14F-4D97-AF65-F5344CB8AC3E}">
        <p14:creationId xmlns:p14="http://schemas.microsoft.com/office/powerpoint/2010/main" val="385625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3738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714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7" y="447735"/>
            <a:ext cx="11002963" cy="1507067"/>
          </a:xfrm>
        </p:spPr>
        <p:txBody>
          <a:bodyPr/>
          <a:lstStyle/>
          <a:p>
            <a:pPr algn="ctr"/>
            <a:r>
              <a:rPr lang="en-S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AC530-837D-46F6-A3C8-B9F18543EE8D}"/>
              </a:ext>
            </a:extLst>
          </p:cNvPr>
          <p:cNvSpPr txBox="1"/>
          <p:nvPr/>
        </p:nvSpPr>
        <p:spPr>
          <a:xfrm>
            <a:off x="1027509" y="1885950"/>
            <a:ext cx="101369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Insider: SAT is changing the format of its test in 2016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College Board's official report on the SAT re-design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https://www.act.org/content/dam/act/unsecured/documents/pdfs/R1670-college-readiness-benchmarks-2017-11.pdf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https://collegereadiness.collegeboard.org/about/scores/benchmarks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https://blog.prepscholar.com/average-sat-scores-by-state-most-recent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https://www.edweek.org/ew/section/multimedia/states-require-students-take-sat-or-act.html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https://www.chicagotribune.com/news/ct-illinois-chooses-sat-met-20160211-story.html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https://www.washingtonpost.com/education/2018/10/23/sat-reclaims-title-most-widely-used-college-admission-test/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https://www.edweek.org/ew/articles/2018/10/17/math-scores-slide-to-a-20-year-low.html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https://www.act.org/content/dam/act/secured/documents/cccr2018/National-CCCR-2018.pdf</a:t>
            </a:r>
            <a:endParaRPr lang="en-GB" sz="1600" u="sng" dirty="0"/>
          </a:p>
          <a:p>
            <a:pPr marL="342900" indent="-342900">
              <a:buFont typeface="+mj-lt"/>
              <a:buAutoNum type="arabicPeriod"/>
            </a:pPr>
            <a:r>
              <a:rPr lang="en-SG" sz="16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https://www.edweek.org/ew/articles/2018/10/31/sat-scores-rise-as-number-of-test-takers.html</a:t>
            </a:r>
            <a:endParaRPr lang="en-SG" sz="1600" u="sng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 </a:t>
            </a:r>
            <a:r>
              <a:rPr lang="en-SG" sz="16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https://fascinatingmaps.com/top-500-universities-by-us-state/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14502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 (Cont’d):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Entry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Wyoming Composite  20.2x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Maryland Science  2.3  23.2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entered as strings</a:t>
            </a:r>
          </a:p>
          <a:p>
            <a:pPr lvl="3"/>
            <a:r>
              <a:rPr lang="en-SG" sz="2200" dirty="0">
                <a:sym typeface="Wingdings" panose="05000000000000000000" pitchFamily="2" charset="2"/>
              </a:rPr>
              <a:t>Replaced % with blank; converted to float</a:t>
            </a:r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33862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Gathering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 lnSpcReduction="10000"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400" dirty="0">
                <a:sym typeface="Wingdings" panose="05000000000000000000" pitchFamily="2" charset="2"/>
              </a:rPr>
              <a:t>Source Data not complete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Composite column was the only usable column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Separately gathered score data</a:t>
            </a:r>
          </a:p>
          <a:p>
            <a:pPr marL="914400" lvl="2" indent="0">
              <a:buNone/>
            </a:pPr>
            <a:endParaRPr lang="en-SG" sz="22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not matching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SAT scores did not match Totals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+1/-1 differences ignored.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Difference is due to rounding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Officially stated by College Board.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8710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Row counts not matching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2018 National averages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again entered as strings</a:t>
            </a:r>
          </a:p>
        </p:txBody>
      </p:sp>
    </p:spTree>
    <p:extLst>
      <p:ext uri="{BB962C8B-B14F-4D97-AF65-F5344CB8AC3E}">
        <p14:creationId xmlns:p14="http://schemas.microsoft.com/office/powerpoint/2010/main" val="17576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/>
          </a:bodyPr>
          <a:lstStyle/>
          <a:p>
            <a:r>
              <a:rPr lang="en-SG" sz="2800" dirty="0">
                <a:solidFill>
                  <a:srgbClr val="FFFFFF"/>
                </a:solidFill>
              </a:rPr>
              <a:t>EDA: </a:t>
            </a:r>
            <a:r>
              <a:rPr lang="en-SG" sz="2800" dirty="0">
                <a:solidFill>
                  <a:schemeClr val="bg1"/>
                </a:solidFill>
              </a:rPr>
              <a:t>Summary Statistics</a:t>
            </a:r>
            <a:endParaRPr lang="en-SG" sz="2800" dirty="0">
              <a:solidFill>
                <a:srgbClr val="FFFFFF"/>
              </a:solidFill>
            </a:endParaRPr>
          </a:p>
        </p:txBody>
      </p:sp>
      <p:sp useBgFill="1">
        <p:nvSpPr>
          <p:cNvPr id="21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 anchorCtr="0">
            <a:normAutofit/>
          </a:bodyPr>
          <a:lstStyle/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6477F3-CD7C-4B90-94B6-344EDF9E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42504"/>
              </p:ext>
            </p:extLst>
          </p:nvPr>
        </p:nvGraphicFramePr>
        <p:xfrm>
          <a:off x="856892" y="1115683"/>
          <a:ext cx="6205265" cy="449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519">
                  <a:extLst>
                    <a:ext uri="{9D8B030D-6E8A-4147-A177-3AD203B41FA5}">
                      <a16:colId xmlns:a16="http://schemas.microsoft.com/office/drawing/2014/main" val="1258619599"/>
                    </a:ext>
                  </a:extLst>
                </a:gridCol>
                <a:gridCol w="467969">
                  <a:extLst>
                    <a:ext uri="{9D8B030D-6E8A-4147-A177-3AD203B41FA5}">
                      <a16:colId xmlns:a16="http://schemas.microsoft.com/office/drawing/2014/main" val="3135097391"/>
                    </a:ext>
                  </a:extLst>
                </a:gridCol>
                <a:gridCol w="819947">
                  <a:extLst>
                    <a:ext uri="{9D8B030D-6E8A-4147-A177-3AD203B41FA5}">
                      <a16:colId xmlns:a16="http://schemas.microsoft.com/office/drawing/2014/main" val="4150001204"/>
                    </a:ext>
                  </a:extLst>
                </a:gridCol>
                <a:gridCol w="688143">
                  <a:extLst>
                    <a:ext uri="{9D8B030D-6E8A-4147-A177-3AD203B41FA5}">
                      <a16:colId xmlns:a16="http://schemas.microsoft.com/office/drawing/2014/main" val="1189197384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86478698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2840238462"/>
                    </a:ext>
                  </a:extLst>
                </a:gridCol>
                <a:gridCol w="556337">
                  <a:extLst>
                    <a:ext uri="{9D8B030D-6E8A-4147-A177-3AD203B41FA5}">
                      <a16:colId xmlns:a16="http://schemas.microsoft.com/office/drawing/2014/main" val="55659307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3320302611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2701694"/>
                    </a:ext>
                  </a:extLst>
                </a:gridCol>
              </a:tblGrid>
              <a:tr h="36029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count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>
                          <a:effectLst/>
                        </a:rPr>
                        <a:t>mean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std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min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25%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50%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75%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max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9938945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0.352766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0.040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0.660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590676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569.117647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45.666901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613.000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644.0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4057011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556.882353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47.121395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468.00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599.000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17628168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1126.098039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92.494812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950.00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1055.500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1107.00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1212.000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1209238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0.652549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0.321408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9235433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20.931373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2.353677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23.300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481775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1.981989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25.3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0277800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22.013725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2.067271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55805334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21.450980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1.739353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23.200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94190847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21.519608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2.020695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23.600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7080255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0.466275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0.380142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0.52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0.795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54194576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567.294118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45.317676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497.00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535.000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616.500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643.0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9154025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557.254902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48.887562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521.500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600.500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16175467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1124.666667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93.867069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977.00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1062.500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1099.00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1220.000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1298.0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76368289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0.616471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0.340810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0.285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60158442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20.988235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2.446356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23.700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821342926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21.125490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2.035765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25.2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22425641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22.015686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2.167245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26.1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6258428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21.345098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1.870114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23.050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3880774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21.486275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2.106278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23.550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25.6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572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84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609A2-B8D0-4D18-9EED-5928C3C0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233431"/>
            <a:ext cx="6763109" cy="639113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9A9F12-0DEB-492C-A49B-8BEBBA4D64A8}"/>
              </a:ext>
            </a:extLst>
          </p:cNvPr>
          <p:cNvSpPr txBox="1"/>
          <p:nvPr/>
        </p:nvSpPr>
        <p:spPr>
          <a:xfrm>
            <a:off x="8215842" y="579344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48925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1532</Words>
  <Application>Microsoft Office PowerPoint</Application>
  <PresentationFormat>Widescreen</PresentationFormat>
  <Paragraphs>400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 3</vt:lpstr>
      <vt:lpstr>Slice</vt:lpstr>
      <vt:lpstr>DSI 8 – Project 1</vt:lpstr>
      <vt:lpstr>Introduction</vt:lpstr>
      <vt:lpstr>Problem Statement</vt:lpstr>
      <vt:lpstr>DATA Cleaning (2017)</vt:lpstr>
      <vt:lpstr>DATA Cleaning (2017)</vt:lpstr>
      <vt:lpstr>DATA Gathering (2018)</vt:lpstr>
      <vt:lpstr>DATA Cleaning (2018)</vt:lpstr>
      <vt:lpstr>EDA: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 &amp; ACT MATH 2017 vs Benchmarks</vt:lpstr>
      <vt:lpstr>SAT TOTAL 2017 – 2018 vs Benchmarks</vt:lpstr>
      <vt:lpstr>SAT TOTAL 2017 &amp; 2018 vs PArticipation</vt:lpstr>
      <vt:lpstr>ACT TOTAL 2017 – 2018 vs Benchmarks</vt:lpstr>
      <vt:lpstr>SAT TOTAL 2017 &amp; 2018 vs Participation</vt:lpstr>
      <vt:lpstr>SAT Participation vs top US Unis</vt:lpstr>
      <vt:lpstr>ACT TOTAL 2017 – 2018 vs Benchmarks</vt:lpstr>
      <vt:lpstr>SAT TOTAL 2017 &amp; 2018 vs Participation</vt:lpstr>
      <vt:lpstr>Scores vs Test Participation</vt:lpstr>
      <vt:lpstr>Scores vs Test Participation</vt:lpstr>
      <vt:lpstr>Relationship: SAT &amp; ACT Participation</vt:lpstr>
      <vt:lpstr>PowerPoint Presentation</vt:lpstr>
      <vt:lpstr>PowerPoint Presentation</vt:lpstr>
      <vt:lpstr>Relationship: SAT &amp; ACT Participation</vt:lpstr>
      <vt:lpstr>Relationship: SAT &amp; ACT Participation</vt:lpstr>
      <vt:lpstr>Relationship: SAT &amp; ACT Participation</vt:lpstr>
      <vt:lpstr>Impact of Change: Participation</vt:lpstr>
      <vt:lpstr>Impact of Change: Mathematics</vt:lpstr>
      <vt:lpstr>Impact of Change: TOTAL and Composite</vt:lpstr>
      <vt:lpstr>States to WAtch</vt:lpstr>
      <vt:lpstr>States to WAtch</vt:lpstr>
      <vt:lpstr>States to WAtch</vt:lpstr>
      <vt:lpstr>States to WAtch</vt:lpstr>
      <vt:lpstr>States to Watch</vt:lpstr>
      <vt:lpstr>Conclusion</vt:lpstr>
      <vt:lpstr>Recommendations to College Board</vt:lpstr>
      <vt:lpstr>One state to look out for</vt:lpstr>
      <vt:lpstr>Key Takeaways</vt:lpstr>
      <vt:lpstr>Questions?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8 – Project 1</dc:title>
  <dc:creator>Alfred Tang</dc:creator>
  <cp:lastModifiedBy>Alfred Tang</cp:lastModifiedBy>
  <cp:revision>77</cp:revision>
  <dcterms:created xsi:type="dcterms:W3CDTF">2019-05-23T17:03:50Z</dcterms:created>
  <dcterms:modified xsi:type="dcterms:W3CDTF">2019-05-24T05:24:28Z</dcterms:modified>
</cp:coreProperties>
</file>